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72" r:id="rId3"/>
    <p:sldId id="277" r:id="rId4"/>
    <p:sldId id="259" r:id="rId5"/>
    <p:sldId id="260" r:id="rId6"/>
    <p:sldId id="261" r:id="rId7"/>
    <p:sldId id="265" r:id="rId8"/>
    <p:sldId id="278" r:id="rId9"/>
    <p:sldId id="286" r:id="rId10"/>
    <p:sldId id="279" r:id="rId11"/>
    <p:sldId id="280" r:id="rId12"/>
    <p:sldId id="281" r:id="rId13"/>
    <p:sldId id="282" r:id="rId14"/>
    <p:sldId id="283" r:id="rId15"/>
    <p:sldId id="284" r:id="rId16"/>
    <p:sldId id="288" r:id="rId17"/>
    <p:sldId id="285" r:id="rId18"/>
    <p:sldId id="289" r:id="rId19"/>
    <p:sldId id="287" r:id="rId20"/>
    <p:sldId id="273" r:id="rId21"/>
    <p:sldId id="274" r:id="rId22"/>
    <p:sldId id="275" r:id="rId23"/>
    <p:sldId id="26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329D72C-3D37-48E9-AF3D-F0D56BC4886E}" type="datetimeFigureOut">
              <a:rPr lang="en-US" smtClean="0"/>
              <a:pPr/>
              <a:t>5/26/2022</a:t>
            </a:fld>
            <a:endParaRPr lang="en-U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47A7FF4-CFDA-4FE0-860D-6DA98CE8DBB4}"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29D72C-3D37-48E9-AF3D-F0D56BC4886E}" type="datetimeFigureOut">
              <a:rPr lang="en-US" smtClean="0"/>
              <a:pPr/>
              <a:t>5/26/2022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447A7FF4-CFDA-4FE0-860D-6DA98CE8DBB4}" type="slidenum">
              <a:rPr lang="en-US" smtClean="0"/>
              <a:pPr/>
              <a:t>‹Nº›</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p>
            <a:fld id="{2329D72C-3D37-48E9-AF3D-F0D56BC4886E}" type="datetimeFigureOut">
              <a:rPr lang="en-US" smtClean="0"/>
              <a:pPr/>
              <a:t>5/26/2022</a:t>
            </a:fld>
            <a:endParaRPr lang="en-US"/>
          </a:p>
        </p:txBody>
      </p:sp>
      <p:sp>
        <p:nvSpPr>
          <p:cNvPr id="5" name="4 Marcador de pie de página"/>
          <p:cNvSpPr>
            <a:spLocks noGrp="1"/>
          </p:cNvSpPr>
          <p:nvPr>
            <p:ph type="ftr" sz="quarter" idx="11"/>
          </p:nvPr>
        </p:nvSpPr>
        <p:spPr>
          <a:xfrm>
            <a:off x="457200" y="6556248"/>
            <a:ext cx="3657600" cy="228600"/>
          </a:xfrm>
        </p:spPr>
        <p:txBody>
          <a:bodyPr/>
          <a:lstStyle/>
          <a:p>
            <a:endParaRPr lang="en-U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47A7FF4-CFDA-4FE0-860D-6DA98CE8DBB4}" type="slidenum">
              <a:rPr lang="en-US" smtClean="0"/>
              <a:pPr/>
              <a:t>‹Nº›</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29D72C-3D37-48E9-AF3D-F0D56BC4886E}" type="datetimeFigureOut">
              <a:rPr lang="en-US" smtClean="0"/>
              <a:pPr/>
              <a:t>5/26/2022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447A7FF4-CFDA-4FE0-860D-6DA98CE8DBB4}" type="slidenum">
              <a:rPr lang="en-US" smtClean="0"/>
              <a:pPr/>
              <a:t>‹Nº›</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329D72C-3D37-48E9-AF3D-F0D56BC4886E}" type="datetimeFigureOut">
              <a:rPr lang="en-US" smtClean="0"/>
              <a:pPr/>
              <a:t>5/26/2022</a:t>
            </a:fld>
            <a:endParaRPr lang="en-U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5 Marcador de número de diapositiva"/>
          <p:cNvSpPr>
            <a:spLocks noGrp="1"/>
          </p:cNvSpPr>
          <p:nvPr>
            <p:ph type="sldNum" sz="quarter" idx="12"/>
          </p:nvPr>
        </p:nvSpPr>
        <p:spPr>
          <a:xfrm>
            <a:off x="6733952" y="6555112"/>
            <a:ext cx="588336" cy="228600"/>
          </a:xfrm>
        </p:spPr>
        <p:txBody>
          <a:bodyPr/>
          <a:lstStyle/>
          <a:p>
            <a:fld id="{447A7FF4-CFDA-4FE0-860D-6DA98CE8DBB4}"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329D72C-3D37-48E9-AF3D-F0D56BC4886E}" type="datetimeFigureOut">
              <a:rPr lang="en-US" smtClean="0"/>
              <a:pPr/>
              <a:t>5/26/2022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447A7FF4-CFDA-4FE0-860D-6DA98CE8DBB4}" type="slidenum">
              <a:rPr lang="en-US" smtClean="0"/>
              <a:pPr/>
              <a:t>‹Nº›</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329D72C-3D37-48E9-AF3D-F0D56BC4886E}" type="datetimeFigureOut">
              <a:rPr lang="en-US" smtClean="0"/>
              <a:pPr/>
              <a:t>5/26/2022</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447A7FF4-CFDA-4FE0-860D-6DA98CE8DBB4}" type="slidenum">
              <a:rPr lang="en-US" smtClean="0"/>
              <a:pPr/>
              <a:t>‹Nº›</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329D72C-3D37-48E9-AF3D-F0D56BC4886E}" type="datetimeFigureOut">
              <a:rPr lang="en-US" smtClean="0"/>
              <a:pPr/>
              <a:t>5/26/2022</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447A7FF4-CFDA-4FE0-860D-6DA98CE8DBB4}" type="slidenum">
              <a:rPr lang="en-US" smtClean="0"/>
              <a:pPr/>
              <a:t>‹Nº›</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2329D72C-3D37-48E9-AF3D-F0D56BC4886E}" type="datetimeFigureOut">
              <a:rPr lang="en-US" smtClean="0"/>
              <a:pPr/>
              <a:t>5/26/2022</a:t>
            </a:fld>
            <a:endParaRPr lang="en-U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n-US"/>
          </a:p>
        </p:txBody>
      </p:sp>
      <p:sp>
        <p:nvSpPr>
          <p:cNvPr id="4" name="3 Marcador de número de diapositiva"/>
          <p:cNvSpPr>
            <a:spLocks noGrp="1"/>
          </p:cNvSpPr>
          <p:nvPr>
            <p:ph type="sldNum" sz="quarter" idx="12"/>
          </p:nvPr>
        </p:nvSpPr>
        <p:spPr/>
        <p:txBody>
          <a:bodyPr/>
          <a:lstStyle/>
          <a:p>
            <a:fld id="{447A7FF4-CFDA-4FE0-860D-6DA98CE8DBB4}" type="slidenum">
              <a:rPr lang="en-US" smtClean="0"/>
              <a:pPr/>
              <a:t>‹Nº›</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329D72C-3D37-48E9-AF3D-F0D56BC4886E}" type="datetimeFigureOut">
              <a:rPr lang="en-US" smtClean="0"/>
              <a:pPr/>
              <a:t>5/26/2022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447A7FF4-CFDA-4FE0-860D-6DA98CE8DBB4}" type="slidenum">
              <a:rPr lang="en-US" smtClean="0"/>
              <a:pPr/>
              <a:t>‹Nº›</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329D72C-3D37-48E9-AF3D-F0D56BC4886E}" type="datetimeFigureOut">
              <a:rPr lang="en-US" smtClean="0"/>
              <a:pPr/>
              <a:t>5/26/2022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447A7FF4-CFDA-4FE0-860D-6DA98CE8DBB4}" type="slidenum">
              <a:rPr lang="en-US" smtClean="0"/>
              <a:pPr/>
              <a:t>‹Nº›</a:t>
            </a:fld>
            <a:endParaRPr lang="en-U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329D72C-3D37-48E9-AF3D-F0D56BC4886E}" type="datetimeFigureOut">
              <a:rPr lang="en-US" smtClean="0"/>
              <a:pPr/>
              <a:t>5/26/2022</a:t>
            </a:fld>
            <a:endParaRPr lang="en-U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47A7FF4-CFDA-4FE0-860D-6DA98CE8DBB4}"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spd="med">
    <p:wipe dir="d"/>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smtClean="0"/>
              <a:t>“</a:t>
            </a:r>
            <a:r>
              <a:rPr lang="es-AR" dirty="0" smtClean="0"/>
              <a:t>JURISPRUDENCIA </a:t>
            </a:r>
            <a:r>
              <a:rPr lang="es-AR" dirty="0" smtClean="0"/>
              <a:t>DE TRIBUNALES SUPERIORES EN Juicio por Jurados”	</a:t>
            </a:r>
            <a:endParaRPr lang="en-US" dirty="0"/>
          </a:p>
        </p:txBody>
      </p:sp>
      <p:sp>
        <p:nvSpPr>
          <p:cNvPr id="3" name="2 Subtítulo"/>
          <p:cNvSpPr>
            <a:spLocks noGrp="1"/>
          </p:cNvSpPr>
          <p:nvPr>
            <p:ph type="subTitle" idx="1"/>
          </p:nvPr>
        </p:nvSpPr>
        <p:spPr/>
        <p:txBody>
          <a:bodyPr>
            <a:normAutofit lnSpcReduction="10000"/>
          </a:bodyPr>
          <a:lstStyle/>
          <a:p>
            <a:r>
              <a:rPr lang="es-AR" dirty="0" smtClean="0"/>
              <a:t>Lomas de Zamora</a:t>
            </a:r>
            <a:r>
              <a:rPr lang="es-AR" dirty="0" smtClean="0"/>
              <a:t>, </a:t>
            </a:r>
            <a:endParaRPr lang="es-AR" dirty="0" smtClean="0"/>
          </a:p>
          <a:p>
            <a:r>
              <a:rPr lang="es-AR" dirty="0" smtClean="0"/>
              <a:t>Mayo de </a:t>
            </a:r>
            <a:r>
              <a:rPr lang="es-AR" dirty="0" smtClean="0"/>
              <a:t>2022</a:t>
            </a:r>
          </a:p>
          <a:p>
            <a:r>
              <a:rPr lang="es-AR" dirty="0" smtClean="0"/>
              <a:t>Mario Eduardo </a:t>
            </a:r>
            <a:r>
              <a:rPr lang="es-AR" dirty="0" err="1" smtClean="0"/>
              <a:t>Kohan</a:t>
            </a:r>
            <a:r>
              <a:rPr lang="es-AR" dirty="0" smtClean="0"/>
              <a:t>	</a:t>
            </a:r>
            <a:endParaRPr lang="en-US" dirty="0"/>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RENUNCIA AL JUZGAMIENTO POR JURADOS</a:t>
            </a:r>
            <a:endParaRPr lang="es-ES" dirty="0"/>
          </a:p>
        </p:txBody>
      </p:sp>
      <p:sp>
        <p:nvSpPr>
          <p:cNvPr id="3" name="2 Marcador de contenido"/>
          <p:cNvSpPr>
            <a:spLocks noGrp="1"/>
          </p:cNvSpPr>
          <p:nvPr>
            <p:ph idx="1"/>
          </p:nvPr>
        </p:nvSpPr>
        <p:spPr/>
        <p:txBody>
          <a:bodyPr/>
          <a:lstStyle/>
          <a:p>
            <a:r>
              <a:rPr lang="es-MX" b="1" dirty="0" smtClean="0"/>
              <a:t>C. 92.914 “RIVERO y GALVAN” –Sala II-</a:t>
            </a:r>
          </a:p>
          <a:p>
            <a:endParaRPr lang="es-MX" dirty="0" smtClean="0"/>
          </a:p>
          <a:p>
            <a:pPr algn="just"/>
            <a:endParaRPr lang="es-MX" sz="1800" dirty="0" smtClean="0"/>
          </a:p>
          <a:p>
            <a:pPr algn="just"/>
            <a:endParaRPr lang="es-MX" sz="1800" dirty="0" smtClean="0"/>
          </a:p>
          <a:p>
            <a:pPr algn="just"/>
            <a:endParaRPr lang="es-MX" sz="1800" dirty="0" smtClean="0"/>
          </a:p>
          <a:p>
            <a:pPr algn="just"/>
            <a:r>
              <a:rPr lang="es-MX" sz="1800" dirty="0" smtClean="0"/>
              <a:t>Luego de operado el plazo del art. 336 del CPP no puede renunciarse a ser juzgado por jurados</a:t>
            </a:r>
            <a:endParaRPr lang="es-ES" sz="18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Inconstitucionalidad</a:t>
            </a:r>
            <a:br>
              <a:rPr lang="es-MX" dirty="0" smtClean="0"/>
            </a:br>
            <a:r>
              <a:rPr lang="es-MX" dirty="0" smtClean="0"/>
              <a:t> art. 22 bis </a:t>
            </a:r>
            <a:r>
              <a:rPr lang="es-MX" dirty="0" err="1" smtClean="0"/>
              <a:t>cpp</a:t>
            </a:r>
            <a:r>
              <a:rPr lang="es-MX" dirty="0" smtClean="0"/>
              <a:t>	</a:t>
            </a:r>
            <a:endParaRPr lang="es-ES" dirty="0"/>
          </a:p>
        </p:txBody>
      </p:sp>
      <p:sp>
        <p:nvSpPr>
          <p:cNvPr id="3" name="2 Marcador de contenido"/>
          <p:cNvSpPr>
            <a:spLocks noGrp="1"/>
          </p:cNvSpPr>
          <p:nvPr>
            <p:ph idx="1"/>
          </p:nvPr>
        </p:nvSpPr>
        <p:spPr/>
        <p:txBody>
          <a:bodyPr>
            <a:normAutofit fontScale="62500" lnSpcReduction="20000"/>
          </a:bodyPr>
          <a:lstStyle/>
          <a:p>
            <a:r>
              <a:rPr lang="es-MX" sz="3700" b="1" dirty="0" smtClean="0"/>
              <a:t>83.206 “DIAZ VILLALBA” (en línea con “Duncan vs </a:t>
            </a:r>
            <a:r>
              <a:rPr lang="es-MX" sz="3700" b="1" dirty="0" err="1" smtClean="0"/>
              <a:t>Louisiana</a:t>
            </a:r>
            <a:r>
              <a:rPr lang="es-MX" sz="3700" b="1" dirty="0" smtClean="0"/>
              <a:t>” (1968)) –Sala IV-</a:t>
            </a:r>
          </a:p>
          <a:p>
            <a:endParaRPr lang="es-MX" b="1" dirty="0" smtClean="0"/>
          </a:p>
          <a:p>
            <a:pPr algn="just"/>
            <a:r>
              <a:rPr lang="es-ES" b="1" dirty="0" smtClean="0"/>
              <a:t>a</a:t>
            </a:r>
            <a:r>
              <a:rPr lang="es-ES" sz="2700" b="1" dirty="0" smtClean="0"/>
              <a:t>)</a:t>
            </a:r>
            <a:r>
              <a:rPr lang="es-ES" sz="2700" dirty="0" smtClean="0"/>
              <a:t> que el juez natural de los hechos, según nuestra Constitución Nacional, es el jurado popular y </a:t>
            </a:r>
            <a:r>
              <a:rPr lang="es-ES" sz="2700" b="1" dirty="0" smtClean="0"/>
              <a:t>b) </a:t>
            </a:r>
            <a:r>
              <a:rPr lang="es-ES" sz="2700" dirty="0" smtClean="0"/>
              <a:t>que el juicio por jurados </a:t>
            </a:r>
            <a:r>
              <a:rPr lang="es-ES" sz="2700" b="1" dirty="0" smtClean="0"/>
              <a:t>es la regla</a:t>
            </a:r>
            <a:r>
              <a:rPr lang="es-ES" sz="2700" dirty="0" smtClean="0"/>
              <a:t> y el juicio ante jueces profesionales </a:t>
            </a:r>
            <a:r>
              <a:rPr lang="es-ES" sz="2700" b="1" dirty="0" smtClean="0"/>
              <a:t>es la excepción</a:t>
            </a:r>
            <a:r>
              <a:rPr lang="es-ES" sz="2700" dirty="0" smtClean="0"/>
              <a:t>.</a:t>
            </a:r>
          </a:p>
          <a:p>
            <a:pPr algn="just"/>
            <a:r>
              <a:rPr lang="es-ES" sz="2700" dirty="0" smtClean="0"/>
              <a:t>De tal modo, toda ley que desapodere contra su voluntad al acusado del juicio de sus pares es inconstitucional por violación a la garantía del juicio por jurados y del juez natural. Ella es el art. 22 bis del CPP que dispone que la renuncia de un coimputado al juicio por jurados obliga al resto a ser juzgado por jueces profesionales. </a:t>
            </a:r>
          </a:p>
          <a:p>
            <a:pPr algn="just"/>
            <a:r>
              <a:rPr lang="es-AR" sz="2700" b="1" i="1" dirty="0" smtClean="0"/>
              <a:t>una vez que se ha hecho operativa la cláusula constitucional que dispone la implementación del enjuiciamiento penal por vía de jurados, en el sistema opcional que instrumenta el rito bonaerense, ningún ciudadano puede ser privado de ser juzgado por ese “Juez más natural entre los naturales”.</a:t>
            </a:r>
            <a:endParaRPr lang="es-ES" sz="2700" i="1" dirty="0" smtClean="0"/>
          </a:p>
          <a:p>
            <a:pPr algn="just"/>
            <a:endParaRPr lang="es-ES" b="1"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IRRECURRIBILIDAD DEL VEREDICTO ABSOLUTORIO	</a:t>
            </a:r>
            <a:endParaRPr lang="es-ES" dirty="0"/>
          </a:p>
        </p:txBody>
      </p:sp>
      <p:sp>
        <p:nvSpPr>
          <p:cNvPr id="3" name="2 Marcador de contenido"/>
          <p:cNvSpPr>
            <a:spLocks noGrp="1"/>
          </p:cNvSpPr>
          <p:nvPr>
            <p:ph idx="1"/>
          </p:nvPr>
        </p:nvSpPr>
        <p:spPr/>
        <p:txBody>
          <a:bodyPr>
            <a:normAutofit fontScale="25000" lnSpcReduction="20000"/>
          </a:bodyPr>
          <a:lstStyle/>
          <a:p>
            <a:r>
              <a:rPr lang="es-ES" sz="9200" b="1" dirty="0" smtClean="0"/>
              <a:t>C. 71.912 “LOPEZ” –Sala VI- y C. 75.466 “ANTONACCI” –Sala I- (en línea con “</a:t>
            </a:r>
            <a:r>
              <a:rPr lang="en-US" sz="9200" b="1" i="1" dirty="0" smtClean="0"/>
              <a:t>Green </a:t>
            </a:r>
            <a:r>
              <a:rPr lang="en-US" sz="9200" b="1" i="1" dirty="0" err="1" smtClean="0"/>
              <a:t>vs</a:t>
            </a:r>
            <a:r>
              <a:rPr lang="en-US" sz="9200" b="1" i="1" dirty="0" smtClean="0"/>
              <a:t> United States”</a:t>
            </a:r>
            <a:r>
              <a:rPr lang="en-US" sz="9200" b="1" dirty="0" smtClean="0"/>
              <a:t> (1957))</a:t>
            </a:r>
            <a:endParaRPr lang="es-ES" sz="9200" b="1" dirty="0" smtClean="0"/>
          </a:p>
          <a:p>
            <a:r>
              <a:rPr lang="es-ES" sz="6400" dirty="0" smtClean="0"/>
              <a:t>El veredicto de no culpabilidad del jurado es definitivo y final.</a:t>
            </a:r>
          </a:p>
          <a:p>
            <a:pPr algn="just"/>
            <a:r>
              <a:rPr lang="es-ES" sz="6400" dirty="0" smtClean="0"/>
              <a:t>“…es lógico que el propio Estado no pueda invocar garantía alguna en su beneficio, precisamente porque éstas constituyen límites al poder estatal y, como dijera </a:t>
            </a:r>
            <a:r>
              <a:rPr lang="es-ES" sz="6400" dirty="0" err="1" smtClean="0"/>
              <a:t>Fayt</a:t>
            </a:r>
            <a:r>
              <a:rPr lang="es-ES" sz="6400" dirty="0" smtClean="0"/>
              <a:t> en un </a:t>
            </a:r>
            <a:r>
              <a:rPr lang="es-ES" sz="6400" i="1" dirty="0" err="1" smtClean="0"/>
              <a:t>obiter</a:t>
            </a:r>
            <a:r>
              <a:rPr lang="es-ES" sz="6400" i="1" dirty="0" smtClean="0"/>
              <a:t> </a:t>
            </a:r>
            <a:r>
              <a:rPr lang="es-ES" sz="6400" i="1" dirty="0" err="1" smtClean="0"/>
              <a:t>dictum</a:t>
            </a:r>
            <a:r>
              <a:rPr lang="es-ES" sz="6400" dirty="0" smtClean="0"/>
              <a:t>, “ningún principio constitucional veda al Estado </a:t>
            </a:r>
            <a:r>
              <a:rPr lang="es-ES" sz="6400" dirty="0" err="1" smtClean="0"/>
              <a:t>autolimitar</a:t>
            </a:r>
            <a:r>
              <a:rPr lang="es-ES" sz="6400" dirty="0" smtClean="0"/>
              <a:t> su intervención coactiva” (CSJN, </a:t>
            </a:r>
            <a:r>
              <a:rPr lang="es-ES" sz="6400" i="1" dirty="0" smtClean="0"/>
              <a:t>in re</a:t>
            </a:r>
            <a:r>
              <a:rPr lang="es-ES" sz="6400" dirty="0" smtClean="0"/>
              <a:t> “Maldonado”, considerando 20° </a:t>
            </a:r>
            <a:r>
              <a:rPr lang="es-ES" sz="6400" i="1" dirty="0" smtClean="0"/>
              <a:t>in fine</a:t>
            </a:r>
            <a:r>
              <a:rPr lang="es-ES" sz="6400" dirty="0" smtClean="0"/>
              <a:t> del voto de </a:t>
            </a:r>
            <a:r>
              <a:rPr lang="es-ES" sz="6400" dirty="0" err="1" smtClean="0"/>
              <a:t>Fayt</a:t>
            </a:r>
            <a:r>
              <a:rPr lang="es-ES" sz="6400" dirty="0" smtClean="0"/>
              <a:t>)”</a:t>
            </a:r>
          </a:p>
          <a:p>
            <a:pPr algn="just"/>
            <a:r>
              <a:rPr lang="es-ES" sz="6400" dirty="0" smtClean="0"/>
              <a:t>“…la garantía del derecho a recurrir ha sido consagrada sólo en beneficio del inculpado. Cabe concluir, entonces, que en tanto el Ministerio Público es un órgano del Estado y no es el sujeto destinatario del beneficio, no se encuentra amparado por la norma con rango constitucional, sin que ello obste a que el legislador, si lo considera necesario, le conceda igual derecho” (CSJN, </a:t>
            </a:r>
            <a:r>
              <a:rPr lang="es-ES" sz="6400" i="1" dirty="0" smtClean="0"/>
              <a:t>in re</a:t>
            </a:r>
            <a:r>
              <a:rPr lang="es-ES" sz="6400" dirty="0" smtClean="0"/>
              <a:t> “Arce”, considerando 7° </a:t>
            </a:r>
            <a:r>
              <a:rPr lang="es-ES" sz="6400" i="1" dirty="0" smtClean="0"/>
              <a:t>in fine</a:t>
            </a:r>
            <a:r>
              <a:rPr lang="es-ES" sz="6400" dirty="0" smtClean="0"/>
              <a:t> del voto mayoritario).</a:t>
            </a:r>
          </a:p>
          <a:p>
            <a:pPr algn="just"/>
            <a:r>
              <a:rPr lang="es-ES" sz="6400" dirty="0" smtClean="0"/>
              <a:t>El jurado es expresión de la soberanía del pueblo, cuya voluntad no puede ser cercenada por alguno de los poderes del Estado; luego, sería lo mismo que exista algún mecanismo legislativo que busque torcer el resultado de una elección de autoridades, lo cual es inadmisible. </a:t>
            </a:r>
          </a:p>
          <a:p>
            <a:pPr algn="just"/>
            <a:endParaRPr lang="es-MX" dirty="0" smtClean="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IRRECURRIBILIDAD DEL VEREDICTO ASOLUTORIO</a:t>
            </a:r>
            <a:endParaRPr lang="es-ES" dirty="0"/>
          </a:p>
        </p:txBody>
      </p:sp>
      <p:sp>
        <p:nvSpPr>
          <p:cNvPr id="3" name="2 Marcador de contenido"/>
          <p:cNvSpPr>
            <a:spLocks noGrp="1"/>
          </p:cNvSpPr>
          <p:nvPr>
            <p:ph idx="1"/>
          </p:nvPr>
        </p:nvSpPr>
        <p:spPr/>
        <p:txBody>
          <a:bodyPr>
            <a:normAutofit fontScale="77500" lnSpcReduction="20000"/>
          </a:bodyPr>
          <a:lstStyle/>
          <a:p>
            <a:r>
              <a:rPr lang="es-ES" sz="3400" b="1" dirty="0" smtClean="0"/>
              <a:t>C. 78.302 “BRAY y PAREDES” –Sala V-</a:t>
            </a:r>
          </a:p>
          <a:p>
            <a:pPr algn="just"/>
            <a:r>
              <a:rPr lang="es-ES" sz="2300" i="1" dirty="0" smtClean="0"/>
              <a:t>“Los derechos al acceso a la justicia y a la protección judicial, garantizados en dichas cláusulas convencionales a favor de toda persona, y por tanto de la víctima, no deben confundirse con el derecho al recurso, pues se trata de dos cuestiones que si bien se vinculan estrechamente entre sí, no son lo mismo”.</a:t>
            </a:r>
            <a:endParaRPr lang="es-ES" sz="2300" dirty="0" smtClean="0"/>
          </a:p>
          <a:p>
            <a:pPr algn="just"/>
            <a:r>
              <a:rPr lang="es-ES" sz="2300" i="1" dirty="0" smtClean="0"/>
              <a:t>“El acceso a la jurisdicción, y consecuentemente a obtener una sentencia útil, no implica necesariamente el derecho a ejercer la vía recursiva. El derecho al recurso es una de las manifestaciones del derecho a ser oído, pero no son cuestiones planamente equiparables, se advierte entre ellas una relación de género a especie”.</a:t>
            </a:r>
            <a:endParaRPr lang="es-ES" sz="2300" dirty="0" smtClean="0"/>
          </a:p>
          <a:p>
            <a:pPr algn="just"/>
            <a:r>
              <a:rPr lang="es-ES" sz="2300" i="1" dirty="0" smtClean="0"/>
              <a:t>“</a:t>
            </a:r>
            <a:r>
              <a:rPr lang="es-ES" sz="2300" b="1" i="1" dirty="0" smtClean="0"/>
              <a:t>el derecho que las convenciones reconocen a toda persona y que el estado debe garantizar es el de acceso a la justicia y a la protección judicial, y no necesariamente abarcan el derecho de la víctima a obtener una revisión de otro tribunal ante una sentencia absolutoria, sin perjuicio de que obviamente tal facultad puede ser reconocida legalmente en cuyo caso no podría desconocerse”.</a:t>
            </a:r>
            <a:endParaRPr lang="es-ES" sz="2300" b="1" dirty="0" smtClean="0"/>
          </a:p>
          <a:p>
            <a:endParaRPr lang="es-E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DELITOS MENORES INCLUIDOS EN INSTRUCCIONES</a:t>
            </a:r>
            <a:endParaRPr lang="es-ES" dirty="0"/>
          </a:p>
        </p:txBody>
      </p:sp>
      <p:sp>
        <p:nvSpPr>
          <p:cNvPr id="3" name="2 Marcador de contenido"/>
          <p:cNvSpPr>
            <a:spLocks noGrp="1"/>
          </p:cNvSpPr>
          <p:nvPr>
            <p:ph idx="1"/>
          </p:nvPr>
        </p:nvSpPr>
        <p:spPr/>
        <p:txBody>
          <a:bodyPr/>
          <a:lstStyle/>
          <a:p>
            <a:r>
              <a:rPr lang="es-MX" b="1" dirty="0" smtClean="0"/>
              <a:t>C. </a:t>
            </a:r>
            <a:r>
              <a:rPr lang="es-ES" b="1" dirty="0" smtClean="0"/>
              <a:t>97.120 “ALVAREZ y TELECHEA” –Sala I-</a:t>
            </a:r>
          </a:p>
          <a:p>
            <a:pPr algn="just"/>
            <a:endParaRPr lang="es-AR" sz="1600" i="1" dirty="0" smtClean="0"/>
          </a:p>
          <a:p>
            <a:pPr algn="just"/>
            <a:endParaRPr lang="es-AR" sz="1600" i="1" dirty="0" smtClean="0"/>
          </a:p>
          <a:p>
            <a:pPr algn="just"/>
            <a:endParaRPr lang="es-AR" sz="1600" i="1" dirty="0" smtClean="0"/>
          </a:p>
          <a:p>
            <a:pPr algn="just"/>
            <a:r>
              <a:rPr lang="es-AR" sz="1800" i="1" dirty="0" smtClean="0"/>
              <a:t>“…los tribunales de California no son casinos.  (cfr. </a:t>
            </a:r>
            <a:r>
              <a:rPr lang="es-AR" sz="1800" i="1" dirty="0" err="1" smtClean="0"/>
              <a:t>Barton</a:t>
            </a:r>
            <a:r>
              <a:rPr lang="es-AR" sz="1800" i="1" dirty="0" smtClean="0"/>
              <a:t> vs California), donde el interés del debido proceso y la aplicación de la ley está por encima de cualquier estrategia de partes (Cfr. Teoría y Práctica del Juicio por Jurados. III Congreso Internacional de Juicio por Jurados; Editorial Ad-Hoc, Buenos Aires, 2019, pág.129-130)”.</a:t>
            </a:r>
            <a:endParaRPr lang="es-ES" sz="1800" dirty="0" smtClean="0"/>
          </a:p>
          <a:p>
            <a:endParaRPr lang="es-ES" b="1" dirty="0" smtClean="0"/>
          </a:p>
          <a:p>
            <a:endParaRPr lang="es-E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DELITOS MENORES INCLUIDOS EN INSTRUCCIONES</a:t>
            </a:r>
            <a:endParaRPr lang="es-ES" dirty="0"/>
          </a:p>
        </p:txBody>
      </p:sp>
      <p:sp>
        <p:nvSpPr>
          <p:cNvPr id="3" name="2 Marcador de contenido"/>
          <p:cNvSpPr>
            <a:spLocks noGrp="1"/>
          </p:cNvSpPr>
          <p:nvPr>
            <p:ph idx="1"/>
          </p:nvPr>
        </p:nvSpPr>
        <p:spPr/>
        <p:txBody>
          <a:bodyPr>
            <a:normAutofit fontScale="62500" lnSpcReduction="20000"/>
          </a:bodyPr>
          <a:lstStyle/>
          <a:p>
            <a:r>
              <a:rPr lang="es-ES" sz="3400" b="1" dirty="0" smtClean="0"/>
              <a:t>C. 100.133 “FERREYRA” –Sala V-</a:t>
            </a:r>
          </a:p>
          <a:p>
            <a:pPr algn="just"/>
            <a:r>
              <a:rPr lang="es-MX" i="1" dirty="0" smtClean="0"/>
              <a:t>En materia de jurados, debe </a:t>
            </a:r>
            <a:r>
              <a:rPr lang="es-MX" dirty="0" smtClean="0"/>
              <a:t>ineludiblemente emplearse el </a:t>
            </a:r>
            <a:r>
              <a:rPr lang="es-MX" sz="3800" b="1" dirty="0" smtClean="0"/>
              <a:t>“lenguaje de los hechos”. </a:t>
            </a:r>
            <a:endParaRPr lang="es-ES" sz="3800" i="1" dirty="0" smtClean="0"/>
          </a:p>
          <a:p>
            <a:pPr algn="just"/>
            <a:r>
              <a:rPr lang="es-ES" i="1" dirty="0" smtClean="0"/>
              <a:t>“Vuelvo aquí a la figura del Juez. Como </a:t>
            </a:r>
            <a:r>
              <a:rPr lang="es-MX" i="1" dirty="0" smtClean="0"/>
              <a:t>garante del debido proceso legal, e</a:t>
            </a:r>
            <a:r>
              <a:rPr lang="es-ES" i="1" dirty="0" smtClean="0"/>
              <a:t>s el principal guardián de la ley. Pero también es su misión realzar el valor justicia. Parte de esa tarea es proteger y guiar al jurado a adoptar la decisión que más se ajuste a los valores indicados”. </a:t>
            </a:r>
            <a:endParaRPr lang="es-ES" dirty="0" smtClean="0"/>
          </a:p>
          <a:p>
            <a:pPr algn="just"/>
            <a:r>
              <a:rPr lang="es-ES" i="1" dirty="0" smtClean="0"/>
              <a:t>“…el derecho penal es una rama del derecho público y como tal no queda librado el resultado de un juicio al arbitrio de las partes como ocurre en otras ramas. Por tanto, la decisión final de un caso debe obedecer a la consideración de la verdad emergente en el debate oral que bajo ningún concepto puede ser sustraída o cercenada al jurado”.</a:t>
            </a:r>
            <a:endParaRPr lang="es-ES" dirty="0" smtClean="0"/>
          </a:p>
          <a:p>
            <a:pPr algn="just"/>
            <a:r>
              <a:rPr lang="es-ES" i="1" dirty="0" smtClean="0"/>
              <a:t>“…el </a:t>
            </a:r>
            <a:r>
              <a:rPr lang="es-MX" i="1" dirty="0" smtClean="0"/>
              <a:t>Juez está obligado a no hacer incurrir en error al jurado, siendo que ello se logra con la correcta individualización de la materia a decidir. En consecuencia, si hubo hechos que fueron ventilados y debatidos en el juicio que encuadran en un delito menor, el Juez </a:t>
            </a:r>
            <a:r>
              <a:rPr lang="es-MX" b="1" i="1" u="sng" dirty="0" smtClean="0"/>
              <a:t>debe</a:t>
            </a:r>
            <a:r>
              <a:rPr lang="es-MX" i="1" dirty="0" smtClean="0"/>
              <a:t> instruir al jurado al respecto”.</a:t>
            </a:r>
          </a:p>
          <a:p>
            <a:pPr algn="ctr"/>
            <a:r>
              <a:rPr lang="es-MX" b="1" u="sng" dirty="0" smtClean="0"/>
              <a:t>AUN DE OFICIO</a:t>
            </a:r>
            <a:endParaRPr lang="es-ES" b="1" u="sng" dirty="0" smtClean="0"/>
          </a:p>
          <a:p>
            <a:endParaRPr lang="es-ES" dirty="0" smtClean="0"/>
          </a:p>
          <a:p>
            <a:endParaRPr lang="es-E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HECHOS Y DERECHO EN EL VEREDICTO</a:t>
            </a:r>
            <a:endParaRPr lang="es-ES" dirty="0"/>
          </a:p>
        </p:txBody>
      </p:sp>
      <p:sp>
        <p:nvSpPr>
          <p:cNvPr id="3" name="2 Marcador de contenido"/>
          <p:cNvSpPr>
            <a:spLocks noGrp="1"/>
          </p:cNvSpPr>
          <p:nvPr>
            <p:ph idx="1"/>
          </p:nvPr>
        </p:nvSpPr>
        <p:spPr/>
        <p:txBody>
          <a:bodyPr>
            <a:normAutofit fontScale="85000" lnSpcReduction="20000"/>
          </a:bodyPr>
          <a:lstStyle/>
          <a:p>
            <a:r>
              <a:rPr lang="es-MX" dirty="0" smtClean="0"/>
              <a:t>C. 101456 “</a:t>
            </a:r>
            <a:r>
              <a:rPr lang="es-MX" dirty="0" err="1" smtClean="0"/>
              <a:t>Carli</a:t>
            </a:r>
            <a:r>
              <a:rPr lang="es-MX" dirty="0" smtClean="0"/>
              <a:t>” Sala II</a:t>
            </a:r>
          </a:p>
          <a:p>
            <a:r>
              <a:rPr lang="es-MX" i="1" dirty="0" smtClean="0"/>
              <a:t>“las circunstancias agravantes que aumentan la escala penal de cualquier delito, tales como los contenidos en los arts. 41 bis, </a:t>
            </a:r>
            <a:r>
              <a:rPr lang="es-MX" i="1" dirty="0" err="1" smtClean="0"/>
              <a:t>quater</a:t>
            </a:r>
            <a:r>
              <a:rPr lang="es-MX" i="1" dirty="0" smtClean="0"/>
              <a:t>, </a:t>
            </a:r>
            <a:r>
              <a:rPr lang="es-MX" i="1" dirty="0" err="1" smtClean="0"/>
              <a:t>quinques</a:t>
            </a:r>
            <a:r>
              <a:rPr lang="es-MX" i="1" dirty="0" smtClean="0"/>
              <a:t> –usar armas de fuego, menores para delinquir, aterrorizar a la población, etc.- son cuestiones de hecho y prueba que deben ser intimadas por el acusador en su requerimiento, llevadas a juicio público</a:t>
            </a:r>
            <a:r>
              <a:rPr lang="es-MX" b="1" i="1" dirty="0" smtClean="0"/>
              <a:t> y determinados por un jurado más allá de toda duda razonable. Solo allí el juez técnico obtiene autoridad y permiso político del jurado para imponerlas en la pena. </a:t>
            </a:r>
            <a:r>
              <a:rPr lang="es-MX" i="1" dirty="0" smtClean="0"/>
              <a:t>Lo mismo puede decirse de las múltiples circunstancias que agravan los delitos básicos y los convierten en calificados (robo, hurto, homicidio, estrago, incendio, explosión, privación ilegal de la libertad, torturas, etc.)".</a:t>
            </a:r>
            <a:endParaRPr lang="es-ES" dirty="0"/>
          </a:p>
        </p:txBody>
      </p:sp>
    </p:spTree>
  </p:cSld>
  <p:clrMapOvr>
    <a:masterClrMapping/>
  </p:clrMapOvr>
  <p:transition spd="med">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CESURA DE JUICIO Y JURADO	</a:t>
            </a:r>
            <a:endParaRPr lang="es-ES" dirty="0"/>
          </a:p>
        </p:txBody>
      </p:sp>
      <p:sp>
        <p:nvSpPr>
          <p:cNvPr id="3" name="2 Marcador de contenido"/>
          <p:cNvSpPr>
            <a:spLocks noGrp="1"/>
          </p:cNvSpPr>
          <p:nvPr>
            <p:ph idx="1"/>
          </p:nvPr>
        </p:nvSpPr>
        <p:spPr/>
        <p:txBody>
          <a:bodyPr>
            <a:normAutofit fontScale="77500" lnSpcReduction="20000"/>
          </a:bodyPr>
          <a:lstStyle/>
          <a:p>
            <a:r>
              <a:rPr lang="es-MX" sz="3100" b="1" dirty="0" smtClean="0"/>
              <a:t>C. 95.677 “</a:t>
            </a:r>
            <a:r>
              <a:rPr lang="es-ES" sz="3100" b="1" dirty="0" smtClean="0"/>
              <a:t>BAUMGAERTNER” –Sala IV-</a:t>
            </a:r>
          </a:p>
          <a:p>
            <a:pPr algn="just"/>
            <a:r>
              <a:rPr lang="es-ES" dirty="0" smtClean="0"/>
              <a:t>El enjuiciamiento por jurados no es más que un </a:t>
            </a:r>
            <a:r>
              <a:rPr lang="es-ES" b="1" dirty="0" smtClean="0"/>
              <a:t>procedimiento </a:t>
            </a:r>
            <a:r>
              <a:rPr lang="es-ES" dirty="0" smtClean="0"/>
              <a:t>que se inscribe en el proceso penal y convive con los otros procesos tales como ”juicio abreviado” o el ”juicio correccional” o el correspondiente a los delitos de acción privada, entre otros.</a:t>
            </a:r>
          </a:p>
          <a:p>
            <a:pPr algn="just"/>
            <a:r>
              <a:rPr lang="es-ES" dirty="0" smtClean="0"/>
              <a:t>La intervención del jurado se agota con el pronunciamiento del veredicto (art. 371 ap. “6”) </a:t>
            </a:r>
          </a:p>
          <a:p>
            <a:pPr algn="just"/>
            <a:r>
              <a:rPr lang="es-MX" b="1" u="sng" dirty="0" smtClean="0"/>
              <a:t>Jurado es disuelto</a:t>
            </a:r>
            <a:endParaRPr lang="es-ES" b="1" u="sng" dirty="0" smtClean="0"/>
          </a:p>
          <a:p>
            <a:pPr algn="just"/>
            <a:r>
              <a:rPr lang="es-ES" dirty="0" smtClean="0"/>
              <a:t>Cesura de juicio es un debate </a:t>
            </a:r>
            <a:r>
              <a:rPr lang="es-ES" b="1" dirty="0" smtClean="0"/>
              <a:t>ulterior e independiente: </a:t>
            </a:r>
            <a:r>
              <a:rPr lang="es-ES" dirty="0" smtClean="0"/>
              <a:t>exclusiva intervención al Juez técnico en lo que respecta al proceso de mensuración de la pena</a:t>
            </a:r>
          </a:p>
          <a:p>
            <a:pPr algn="just"/>
            <a:r>
              <a:rPr lang="es-MX" dirty="0" smtClean="0"/>
              <a:t>Limitación art 452 </a:t>
            </a:r>
            <a:r>
              <a:rPr lang="es-MX" b="1" u="sng" dirty="0" smtClean="0"/>
              <a:t>solo</a:t>
            </a:r>
            <a:r>
              <a:rPr lang="es-MX" b="1" dirty="0" smtClean="0"/>
              <a:t> </a:t>
            </a:r>
            <a:r>
              <a:rPr lang="es-MX" dirty="0" smtClean="0"/>
              <a:t>al procedimiento de jurados</a:t>
            </a:r>
          </a:p>
          <a:p>
            <a:pPr algn="just"/>
            <a:r>
              <a:rPr lang="es-MX" dirty="0" smtClean="0"/>
              <a:t>Fiscal puede recurrir la sentencia en lo relativo a la pena</a:t>
            </a:r>
            <a:endParaRPr lang="es-E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REGLA DE SECRETO DEL JURADO	</a:t>
            </a:r>
            <a:endParaRPr lang="es-ES" dirty="0"/>
          </a:p>
        </p:txBody>
      </p:sp>
      <p:sp>
        <p:nvSpPr>
          <p:cNvPr id="3" name="2 Marcador de contenido"/>
          <p:cNvSpPr>
            <a:spLocks noGrp="1"/>
          </p:cNvSpPr>
          <p:nvPr>
            <p:ph idx="1"/>
          </p:nvPr>
        </p:nvSpPr>
        <p:spPr/>
        <p:txBody>
          <a:bodyPr>
            <a:normAutofit fontScale="62500" lnSpcReduction="20000"/>
          </a:bodyPr>
          <a:lstStyle/>
          <a:p>
            <a:r>
              <a:rPr lang="es-MX" sz="3800" b="1" dirty="0" smtClean="0"/>
              <a:t>C. 100.635 “SANCHEZ” – Sala I</a:t>
            </a:r>
          </a:p>
          <a:p>
            <a:endParaRPr lang="es-MX" dirty="0" smtClean="0"/>
          </a:p>
          <a:p>
            <a:pPr algn="just"/>
            <a:r>
              <a:rPr lang="es-ES" dirty="0" smtClean="0"/>
              <a:t>Regla del secreto como "Reserva de Opinión“</a:t>
            </a:r>
          </a:p>
          <a:p>
            <a:pPr algn="just"/>
            <a:r>
              <a:rPr lang="es-ES" dirty="0" smtClean="0"/>
              <a:t>Como los jurados tienen la garantía de que nada de lo que se diga en el “</a:t>
            </a:r>
            <a:r>
              <a:rPr lang="es-ES" dirty="0" err="1" smtClean="0"/>
              <a:t>jury</a:t>
            </a:r>
            <a:r>
              <a:rPr lang="es-ES" dirty="0" smtClean="0"/>
              <a:t> </a:t>
            </a:r>
            <a:r>
              <a:rPr lang="es-ES" dirty="0" err="1" smtClean="0"/>
              <a:t>room</a:t>
            </a:r>
            <a:r>
              <a:rPr lang="es-ES" dirty="0" smtClean="0"/>
              <a:t>” va a hacerse público y como tampoco tendrán que exteriorizar los motivos de su decisión, pues ellos entonces pueden decir lo que verdaderamente piensan sin ninguna atadura ni complejo en ese ámbito. El sistema de justicia quiere exactamente eso, para asegurar la mejor calidad de esa otra gran garantía constitucional, como es la deliberación. </a:t>
            </a:r>
          </a:p>
          <a:p>
            <a:pPr algn="just"/>
            <a:r>
              <a:rPr lang="es-ES" b="1" dirty="0" smtClean="0"/>
              <a:t>El secreto, desde este aspecto, es la verdadera garantía constitucional del juicio por jurados, del mismo modo en que lo es para ejercitar el sufragio universal en una República libre y democrática.</a:t>
            </a:r>
          </a:p>
          <a:p>
            <a:pPr algn="ctr"/>
            <a:r>
              <a:rPr lang="es-MX" b="1" u="sng" dirty="0" smtClean="0"/>
              <a:t>INDEPENDENCIA</a:t>
            </a:r>
            <a:endParaRPr lang="es-ES" b="1" u="sng" dirty="0" smtClean="0"/>
          </a:p>
          <a:p>
            <a:pPr algn="just"/>
            <a:r>
              <a:rPr lang="es-ES" dirty="0" err="1" smtClean="0"/>
              <a:t>Vaise</a:t>
            </a:r>
            <a:r>
              <a:rPr lang="es-ES" dirty="0" smtClean="0"/>
              <a:t> vs </a:t>
            </a:r>
            <a:r>
              <a:rPr lang="es-ES" dirty="0" err="1" smtClean="0"/>
              <a:t>Delaval</a:t>
            </a:r>
            <a:r>
              <a:rPr lang="es-ES" dirty="0" smtClean="0"/>
              <a:t> (1787), Inglaterra. Le siguieron Pan vs </a:t>
            </a:r>
            <a:r>
              <a:rPr lang="es-ES" dirty="0" err="1" smtClean="0"/>
              <a:t>Sawyer</a:t>
            </a:r>
            <a:r>
              <a:rPr lang="es-ES" dirty="0" smtClean="0"/>
              <a:t> (2001) Canadá; </a:t>
            </a:r>
            <a:r>
              <a:rPr lang="es-ES" dirty="0" err="1" smtClean="0"/>
              <a:t>Tanner</a:t>
            </a:r>
            <a:r>
              <a:rPr lang="es-ES" dirty="0" smtClean="0"/>
              <a:t> vs US (1984); </a:t>
            </a:r>
            <a:r>
              <a:rPr lang="es-ES" dirty="0" err="1" smtClean="0"/>
              <a:t>Warger</a:t>
            </a:r>
            <a:r>
              <a:rPr lang="es-ES" dirty="0" smtClean="0"/>
              <a:t> vs </a:t>
            </a:r>
            <a:r>
              <a:rPr lang="es-ES" dirty="0" err="1" smtClean="0"/>
              <a:t>Shauers</a:t>
            </a:r>
            <a:r>
              <a:rPr lang="es-ES" dirty="0" smtClean="0"/>
              <a:t> (2014) y US vs Peña- Rodríguez (2016) en Estados Unidos; Gregory vs UK (1998) y Sanders vs UK (2000) de la Corte Europea de DDHH, entre otros.</a:t>
            </a:r>
          </a:p>
          <a:p>
            <a:endParaRPr lang="es-ES" dirty="0" smtClean="0"/>
          </a:p>
          <a:p>
            <a:endParaRPr lang="es-ES" dirty="0" smtClean="0"/>
          </a:p>
          <a:p>
            <a:endParaRPr lang="es-ES" dirty="0"/>
          </a:p>
        </p:txBody>
      </p:sp>
    </p:spTree>
  </p:cSld>
  <p:clrMapOvr>
    <a:masterClrMapping/>
  </p:clrMapOvr>
  <p:transition spd="med">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Suprema corte de justicia</a:t>
            </a:r>
            <a:endParaRPr lang="es-ES" dirty="0"/>
          </a:p>
        </p:txBody>
      </p:sp>
      <p:sp>
        <p:nvSpPr>
          <p:cNvPr id="3" name="2 Marcador de contenido"/>
          <p:cNvSpPr>
            <a:spLocks noGrp="1"/>
          </p:cNvSpPr>
          <p:nvPr>
            <p:ph idx="1"/>
          </p:nvPr>
        </p:nvSpPr>
        <p:spPr/>
        <p:txBody>
          <a:bodyPr/>
          <a:lstStyle/>
          <a:p>
            <a:r>
              <a:rPr lang="es-ES" b="1" dirty="0" smtClean="0"/>
              <a:t>Causa  P. 130.086 "</a:t>
            </a:r>
            <a:r>
              <a:rPr lang="es-ES" b="1" dirty="0" err="1" smtClean="0"/>
              <a:t>Aref</a:t>
            </a:r>
            <a:r>
              <a:rPr lang="es-ES" b="1" dirty="0" smtClean="0"/>
              <a:t>” </a:t>
            </a:r>
          </a:p>
          <a:p>
            <a:endParaRPr lang="es-MX" dirty="0" smtClean="0"/>
          </a:p>
          <a:p>
            <a:endParaRPr lang="es-MX" dirty="0" smtClean="0"/>
          </a:p>
          <a:p>
            <a:pPr algn="just"/>
            <a:r>
              <a:rPr lang="es-AR" sz="1800" i="1" dirty="0" smtClean="0"/>
              <a:t>“Según lo establece la normativa que rige estos casos (conf. art. 106, CPP) … son las instrucciones del juez técnico que dirigió el debate las que constituyen ´...plena y suficiente motivación´ del veredicto”</a:t>
            </a:r>
            <a:r>
              <a:rPr lang="es-AR" sz="1800" dirty="0" smtClean="0"/>
              <a:t>.</a:t>
            </a:r>
            <a:endParaRPr lang="es-ES" sz="1800" dirty="0" smtClean="0"/>
          </a:p>
          <a:p>
            <a:endParaRPr lang="es-E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MAXIMA DEL SISTEMA	</a:t>
            </a:r>
            <a:endParaRPr lang="es-ES" dirty="0"/>
          </a:p>
        </p:txBody>
      </p:sp>
      <p:sp>
        <p:nvSpPr>
          <p:cNvPr id="3" name="2 Marcador de contenido"/>
          <p:cNvSpPr>
            <a:spLocks noGrp="1"/>
          </p:cNvSpPr>
          <p:nvPr>
            <p:ph idx="1"/>
          </p:nvPr>
        </p:nvSpPr>
        <p:spPr/>
        <p:txBody>
          <a:bodyPr/>
          <a:lstStyle/>
          <a:p>
            <a:endParaRPr lang="es-AR" dirty="0" smtClean="0"/>
          </a:p>
          <a:p>
            <a:endParaRPr lang="es-AR" dirty="0" smtClean="0"/>
          </a:p>
          <a:p>
            <a:endParaRPr lang="es-AR" dirty="0" smtClean="0"/>
          </a:p>
          <a:p>
            <a:endParaRPr lang="es-AR" dirty="0" smtClean="0"/>
          </a:p>
          <a:p>
            <a:pPr algn="ctr"/>
            <a:r>
              <a:rPr lang="es-ES" sz="2800" dirty="0" smtClean="0"/>
              <a:t>El veredicto es un legítimo acto de gobierno del pueblo</a:t>
            </a:r>
          </a:p>
          <a:p>
            <a:endParaRPr lang="es-E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additive="base">
                                        <p:cTn id="1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3200" dirty="0" smtClean="0"/>
              <a:t>461/2016/RH1 - “Canales, Mariano Eduardo y otro”- CSJN – 02/05/2019</a:t>
            </a:r>
            <a:endParaRPr lang="es-ES" sz="3200" dirty="0"/>
          </a:p>
        </p:txBody>
      </p:sp>
      <p:sp>
        <p:nvSpPr>
          <p:cNvPr id="3" name="2 Marcador de contenido"/>
          <p:cNvSpPr>
            <a:spLocks noGrp="1"/>
          </p:cNvSpPr>
          <p:nvPr>
            <p:ph idx="1"/>
          </p:nvPr>
        </p:nvSpPr>
        <p:spPr/>
        <p:txBody>
          <a:bodyPr>
            <a:normAutofit fontScale="92500" lnSpcReduction="20000"/>
          </a:bodyPr>
          <a:lstStyle/>
          <a:p>
            <a:pPr algn="just"/>
            <a:r>
              <a:rPr lang="es-ES" i="1" dirty="0" smtClean="0"/>
              <a:t>“la exigencia de motivación de la sentencia de los jueces profesionales fue concebida originalmente como un modo de compensar la debilidad institucional y la falta de garantías políticas de estos magistrados respecto de los jurados populares. Así, la fundamentación explícita encuentra su razón de ser en la obligación de los jueces profesionales, como "representantes no electivos" del pueblo en el ejercicio de un poder del Estado, de rendir cuentas de sus decisiones. Es distinto cuando el mismo pueblo, representando por algunos de sus miembros, ejerce en forma directa la potestad de juzgar, siempre que estén garantizados el derecho a la defensa del acusado y el debido proceso legal por parte de un juez profesional”.</a:t>
            </a:r>
          </a:p>
          <a:p>
            <a:endParaRPr lang="es-E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3200" dirty="0" smtClean="0"/>
              <a:t>461/2016/RH1 - “Canales, Mariano Eduardo y otro”- CSJN – 02/05/2019</a:t>
            </a:r>
            <a:endParaRPr lang="es-ES" sz="3200" dirty="0"/>
          </a:p>
        </p:txBody>
      </p:sp>
      <p:sp>
        <p:nvSpPr>
          <p:cNvPr id="3" name="2 Marcador de contenido"/>
          <p:cNvSpPr>
            <a:spLocks noGrp="1"/>
          </p:cNvSpPr>
          <p:nvPr>
            <p:ph idx="1"/>
          </p:nvPr>
        </p:nvSpPr>
        <p:spPr/>
        <p:txBody>
          <a:bodyPr>
            <a:normAutofit fontScale="92500"/>
          </a:bodyPr>
          <a:lstStyle/>
          <a:p>
            <a:pPr algn="just"/>
            <a:r>
              <a:rPr lang="es-ES" i="1" dirty="0" smtClean="0"/>
              <a:t>“Luego de confrontar sus argumentos, dar sus razones y deliberar, los miembros del jurado deciden su voto en función de un sistema de valoración de la prueba conocido como "íntima convicción", que no requiere la expresión de los motivos que conformaron el convencimiento sobre la resolución adoptada para el caso. Ello no impide una adecuada revisión de lo decidido, toda vez que </a:t>
            </a:r>
            <a:r>
              <a:rPr lang="es-ES" b="1" i="1" dirty="0" smtClean="0"/>
              <a:t>la verdadera fundamentación no radica en la expresión escrita de razonamientos, sino en la coherencia entre las afirmaciones de las partes, las pruebas y el sentido del veredicto</a:t>
            </a:r>
            <a:r>
              <a:rPr lang="es-ES" i="1" dirty="0" smtClean="0"/>
              <a:t>”</a:t>
            </a:r>
            <a:r>
              <a:rPr lang="es-ES" dirty="0" smtClean="0"/>
              <a:t>.</a:t>
            </a:r>
          </a:p>
          <a:p>
            <a:endParaRPr lang="es-E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JUICIO POR JURADOS</a:t>
            </a:r>
            <a:endParaRPr lang="es-ES" dirty="0"/>
          </a:p>
        </p:txBody>
      </p:sp>
      <p:sp>
        <p:nvSpPr>
          <p:cNvPr id="3" name="2 Marcador de contenido"/>
          <p:cNvSpPr>
            <a:spLocks noGrp="1"/>
          </p:cNvSpPr>
          <p:nvPr>
            <p:ph idx="1"/>
          </p:nvPr>
        </p:nvSpPr>
        <p:spPr/>
        <p:txBody>
          <a:bodyPr/>
          <a:lstStyle/>
          <a:p>
            <a:pPr algn="just"/>
            <a:r>
              <a:rPr lang="es-MX" sz="2800" i="1" dirty="0" smtClean="0"/>
              <a:t>“el juicio por jurados no debe ser entendido solo como un derecho individual del imputado, y por ende renunciable, sino que debe ser concebido como un modelo institucional de administración de justicia que expresa la participación del pueblo en la administración de justicia penal” </a:t>
            </a:r>
            <a:r>
              <a:rPr lang="es-MX" sz="2400" dirty="0" smtClean="0"/>
              <a:t>(</a:t>
            </a:r>
            <a:r>
              <a:rPr lang="es-MX" sz="2000" dirty="0" smtClean="0"/>
              <a:t>461/2016/RH1 - “Canales, Mariano Eduardo y otro s/ homicidio agravado - impugnación extraordinaria.”- CSJN – 02/05/2019)</a:t>
            </a:r>
            <a:endParaRPr lang="es-ES" sz="20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DEBATE</a:t>
            </a:r>
            <a:endParaRPr lang="en-US" dirty="0"/>
          </a:p>
        </p:txBody>
      </p:sp>
      <p:sp>
        <p:nvSpPr>
          <p:cNvPr id="3" name="2 Marcador de contenido"/>
          <p:cNvSpPr>
            <a:spLocks noGrp="1"/>
          </p:cNvSpPr>
          <p:nvPr>
            <p:ph idx="1"/>
          </p:nvPr>
        </p:nvSpPr>
        <p:spPr/>
        <p:txBody>
          <a:bodyPr/>
          <a:lstStyle/>
          <a:p>
            <a:endParaRPr lang="es-AR" dirty="0" smtClean="0"/>
          </a:p>
          <a:p>
            <a:endParaRPr lang="es-AR" dirty="0" smtClean="0"/>
          </a:p>
          <a:p>
            <a:r>
              <a:rPr lang="es-AR" sz="5400" dirty="0" smtClean="0"/>
              <a:t>MUCHAS GRACIAS!!!!</a:t>
            </a:r>
            <a:endParaRPr lang="en-US" sz="54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dirty="0" smtClean="0"/>
              <a:t>REVISION DEL VEREDICTO</a:t>
            </a:r>
            <a:endParaRPr lang="es-ES" dirty="0"/>
          </a:p>
        </p:txBody>
      </p:sp>
      <p:sp>
        <p:nvSpPr>
          <p:cNvPr id="3" name="2 Marcador de contenido"/>
          <p:cNvSpPr>
            <a:spLocks noGrp="1"/>
          </p:cNvSpPr>
          <p:nvPr>
            <p:ph idx="1"/>
          </p:nvPr>
        </p:nvSpPr>
        <p:spPr/>
        <p:txBody>
          <a:bodyPr>
            <a:normAutofit lnSpcReduction="10000"/>
          </a:bodyPr>
          <a:lstStyle/>
          <a:p>
            <a:pPr algn="ctr"/>
            <a:r>
              <a:rPr lang="es-MX" b="1" u="sng" dirty="0" smtClean="0"/>
              <a:t>Sala I</a:t>
            </a:r>
          </a:p>
          <a:p>
            <a:pPr algn="ctr"/>
            <a:r>
              <a:rPr lang="es-MX" dirty="0" smtClean="0"/>
              <a:t>C. </a:t>
            </a:r>
            <a:r>
              <a:rPr lang="es-ES" dirty="0" smtClean="0"/>
              <a:t>72.016 “MAZZON”</a:t>
            </a:r>
          </a:p>
          <a:p>
            <a:pPr algn="ctr"/>
            <a:r>
              <a:rPr lang="es-MX" dirty="0" smtClean="0"/>
              <a:t>C.80254 “CABRERA y SERRANO”</a:t>
            </a:r>
          </a:p>
          <a:p>
            <a:pPr algn="ctr"/>
            <a:r>
              <a:rPr lang="es-MX" b="1" u="sng" dirty="0" smtClean="0"/>
              <a:t>Sala II</a:t>
            </a:r>
          </a:p>
          <a:p>
            <a:pPr algn="ctr"/>
            <a:r>
              <a:rPr lang="es-MX" dirty="0" smtClean="0"/>
              <a:t>C. 79.340 “LOPEZ”</a:t>
            </a:r>
          </a:p>
          <a:p>
            <a:pPr algn="ctr"/>
            <a:r>
              <a:rPr lang="es-MX" dirty="0" smtClean="0"/>
              <a:t>C. 91.610 “ARANDA”</a:t>
            </a:r>
          </a:p>
          <a:p>
            <a:pPr algn="ctr"/>
            <a:r>
              <a:rPr lang="es-MX" b="1" u="sng" dirty="0" smtClean="0"/>
              <a:t>Sala III</a:t>
            </a:r>
            <a:endParaRPr lang="es-MX" dirty="0" smtClean="0"/>
          </a:p>
          <a:p>
            <a:pPr algn="ctr"/>
            <a:r>
              <a:rPr lang="es-MX" dirty="0" smtClean="0"/>
              <a:t>C. 83.268 “DE ANGELIS”</a:t>
            </a:r>
          </a:p>
          <a:p>
            <a:pPr algn="ctr"/>
            <a:r>
              <a:rPr lang="es-MX" b="1" u="sng" dirty="0" smtClean="0"/>
              <a:t>Sala IV</a:t>
            </a:r>
          </a:p>
          <a:p>
            <a:pPr algn="ctr"/>
            <a:r>
              <a:rPr lang="es-MX" dirty="0" smtClean="0"/>
              <a:t>Causa 75.197 “CASTILLO”</a:t>
            </a:r>
          </a:p>
          <a:p>
            <a:pPr algn="ctr"/>
            <a:r>
              <a:rPr lang="es-MX" dirty="0" smtClean="0"/>
              <a:t>Causa 81.206 “MONZON”</a:t>
            </a:r>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Revisión de la sentencia de juicio por jurados</a:t>
            </a:r>
            <a:endParaRPr lang="en-US" dirty="0"/>
          </a:p>
        </p:txBody>
      </p:sp>
      <p:sp>
        <p:nvSpPr>
          <p:cNvPr id="3" name="2 Marcador de contenido"/>
          <p:cNvSpPr>
            <a:spLocks noGrp="1"/>
          </p:cNvSpPr>
          <p:nvPr>
            <p:ph idx="1"/>
          </p:nvPr>
        </p:nvSpPr>
        <p:spPr/>
        <p:txBody>
          <a:bodyPr>
            <a:normAutofit fontScale="92500" lnSpcReduction="10000"/>
          </a:bodyPr>
          <a:lstStyle/>
          <a:p>
            <a:pPr algn="just"/>
            <a:r>
              <a:rPr lang="es-AR" dirty="0"/>
              <a:t>art. 371 </a:t>
            </a:r>
            <a:r>
              <a:rPr lang="es-AR" dirty="0" err="1"/>
              <a:t>quater</a:t>
            </a:r>
            <a:r>
              <a:rPr lang="es-AR" dirty="0"/>
              <a:t> inciso 7° que el veredicto es </a:t>
            </a:r>
            <a:r>
              <a:rPr lang="es-AR" b="1" dirty="0"/>
              <a:t>irrecurrible</a:t>
            </a:r>
            <a:r>
              <a:rPr lang="es-AR" dirty="0"/>
              <a:t> para luego regular las excepciones a esta primigenia regla en el art. 448 bis</a:t>
            </a:r>
            <a:endParaRPr lang="en-US" dirty="0"/>
          </a:p>
          <a:p>
            <a:pPr algn="just"/>
            <a:r>
              <a:rPr lang="en-US" dirty="0" smtClean="0"/>
              <a:t>Art. 375 </a:t>
            </a:r>
            <a:r>
              <a:rPr lang="en-US" dirty="0" err="1" smtClean="0"/>
              <a:t>bis</a:t>
            </a:r>
            <a:r>
              <a:rPr lang="en-US" dirty="0" smtClean="0"/>
              <a:t> </a:t>
            </a:r>
            <a:r>
              <a:rPr lang="en-US" i="1" dirty="0" smtClean="0"/>
              <a:t>“</a:t>
            </a:r>
            <a:r>
              <a:rPr lang="es-MX" i="1" dirty="0" smtClean="0"/>
              <a:t>Si el Juez estimare que el veredicto de culpabilidad resulta manifiestamente contrario a la prueba producida en el proceso procederá por resolución fundada a decretar su nulidad, ordenando la realización de un nuevo debate con otro Tribunal. Su decisión será irrecurrible”</a:t>
            </a:r>
            <a:endParaRPr lang="en-US" i="1" dirty="0" smtClean="0"/>
          </a:p>
          <a:p>
            <a:pPr algn="just"/>
            <a:r>
              <a:rPr lang="es-AR" dirty="0" smtClean="0"/>
              <a:t>Art </a:t>
            </a:r>
            <a:r>
              <a:rPr lang="es-AR" dirty="0"/>
              <a:t>448 bis </a:t>
            </a:r>
            <a:r>
              <a:rPr lang="es-AR" i="1" dirty="0"/>
              <a:t>“…veredicto de culpabilidad que se aparte manifiestamente de la prueba producida en el debate</a:t>
            </a:r>
            <a:r>
              <a:rPr lang="es-AR" i="1" dirty="0" smtClean="0"/>
              <a:t>”</a:t>
            </a:r>
            <a:r>
              <a:rPr lang="es-AR" dirty="0" smtClean="0"/>
              <a:t>.</a:t>
            </a:r>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Criterio de </a:t>
            </a:r>
            <a:r>
              <a:rPr lang="es-AR" dirty="0" err="1" smtClean="0"/>
              <a:t>validACION</a:t>
            </a:r>
            <a:r>
              <a:rPr lang="es-AR" dirty="0" smtClean="0"/>
              <a:t> de veredicto	</a:t>
            </a:r>
            <a:endParaRPr lang="en-US" dirty="0"/>
          </a:p>
        </p:txBody>
      </p:sp>
      <p:sp>
        <p:nvSpPr>
          <p:cNvPr id="3" name="2 Marcador de contenido"/>
          <p:cNvSpPr>
            <a:spLocks noGrp="1"/>
          </p:cNvSpPr>
          <p:nvPr>
            <p:ph idx="1"/>
          </p:nvPr>
        </p:nvSpPr>
        <p:spPr/>
        <p:txBody>
          <a:bodyPr>
            <a:normAutofit/>
          </a:bodyPr>
          <a:lstStyle/>
          <a:p>
            <a:pPr algn="just"/>
            <a:r>
              <a:rPr lang="es-AR" b="1" dirty="0"/>
              <a:t>"si el veredicto es aquel que un jurado, debidamente instruido y actuando conforme a derecho, podría razonablemente haber rendido", </a:t>
            </a:r>
            <a:r>
              <a:rPr lang="es-AR" dirty="0"/>
              <a:t>lo cual lleva ínsito que la culpabilidad del acusado ha sido acreditada</a:t>
            </a:r>
            <a:r>
              <a:rPr lang="es-AR" b="1" dirty="0"/>
              <a:t> “más allá de una duda razonable”</a:t>
            </a:r>
            <a:r>
              <a:rPr lang="es-AR" dirty="0"/>
              <a:t>.</a:t>
            </a:r>
            <a:endParaRPr lang="en-US" dirty="0"/>
          </a:p>
          <a:p>
            <a:pPr>
              <a:buNone/>
            </a:pPr>
            <a:r>
              <a:rPr lang="es-AR" dirty="0" smtClean="0"/>
              <a:t>(Suprema </a:t>
            </a:r>
            <a:r>
              <a:rPr lang="es-AR" dirty="0"/>
              <a:t>Corte Canadá: test de “</a:t>
            </a:r>
            <a:r>
              <a:rPr lang="es-AR" dirty="0" err="1"/>
              <a:t>Yebes</a:t>
            </a:r>
            <a:r>
              <a:rPr lang="es-AR" dirty="0"/>
              <a:t>/</a:t>
            </a:r>
            <a:r>
              <a:rPr lang="es-AR" dirty="0" err="1"/>
              <a:t>Biniaris</a:t>
            </a:r>
            <a:r>
              <a:rPr lang="es-AR" dirty="0"/>
              <a:t>” (“R. v. </a:t>
            </a:r>
            <a:r>
              <a:rPr lang="es-AR" dirty="0" err="1"/>
              <a:t>Yebes</a:t>
            </a:r>
            <a:r>
              <a:rPr lang="es-AR" dirty="0"/>
              <a:t>”, [1987] 2 SCR 168</a:t>
            </a:r>
            <a:r>
              <a:rPr lang="es-AR" dirty="0" smtClean="0"/>
              <a:t>)).</a:t>
            </a:r>
            <a:endParaRPr lang="en-US" dirty="0"/>
          </a:p>
          <a:p>
            <a:pPr>
              <a:buNone/>
            </a:pPr>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Criterios de validación de veredicto</a:t>
            </a:r>
            <a:endParaRPr lang="en-US" dirty="0"/>
          </a:p>
        </p:txBody>
      </p:sp>
      <p:sp>
        <p:nvSpPr>
          <p:cNvPr id="3" name="2 Marcador de contenido"/>
          <p:cNvSpPr>
            <a:spLocks noGrp="1"/>
          </p:cNvSpPr>
          <p:nvPr>
            <p:ph idx="1"/>
          </p:nvPr>
        </p:nvSpPr>
        <p:spPr/>
        <p:txBody>
          <a:bodyPr/>
          <a:lstStyle/>
          <a:p>
            <a:pPr>
              <a:buNone/>
            </a:pPr>
            <a:r>
              <a:rPr lang="es-AR" dirty="0" smtClean="0"/>
              <a:t>Fallos de la Suprema Corte de los EEUU</a:t>
            </a:r>
          </a:p>
          <a:p>
            <a:r>
              <a:rPr lang="es-AR" dirty="0" smtClean="0"/>
              <a:t>"</a:t>
            </a:r>
            <a:r>
              <a:rPr lang="es-AR" dirty="0" err="1"/>
              <a:t>Winship</a:t>
            </a:r>
            <a:r>
              <a:rPr lang="es-AR" dirty="0"/>
              <a:t>" (CS USA, "</a:t>
            </a:r>
            <a:r>
              <a:rPr lang="es-AR" dirty="0" err="1"/>
              <a:t>Winship</a:t>
            </a:r>
            <a:r>
              <a:rPr lang="es-AR" dirty="0"/>
              <a:t>", 397 U.S. 358 -1970-</a:t>
            </a:r>
            <a:r>
              <a:rPr lang="es-AR" dirty="0" smtClean="0"/>
              <a:t>)</a:t>
            </a:r>
          </a:p>
          <a:p>
            <a:r>
              <a:rPr lang="es-AR" dirty="0" smtClean="0"/>
              <a:t>“</a:t>
            </a:r>
            <a:r>
              <a:rPr lang="es-AR" dirty="0"/>
              <a:t>Thompson” (CS - USA, </a:t>
            </a:r>
            <a:r>
              <a:rPr lang="es-AR" i="1" dirty="0"/>
              <a:t>“</a:t>
            </a:r>
            <a:r>
              <a:rPr lang="es-AR" dirty="0"/>
              <a:t>Thompson v. Louisville”, 362 U.S. 199 (1960</a:t>
            </a:r>
            <a:r>
              <a:rPr lang="es-AR" dirty="0" smtClean="0"/>
              <a:t>)</a:t>
            </a:r>
          </a:p>
          <a:p>
            <a:r>
              <a:rPr lang="es-AR" dirty="0" smtClean="0"/>
              <a:t>"</a:t>
            </a:r>
            <a:r>
              <a:rPr lang="es-AR" dirty="0"/>
              <a:t>Jackson" (CS USA, "Jackson", 444 U.S. 890 -1979-)</a:t>
            </a:r>
            <a:endParaRPr lang="en-US" dirty="0"/>
          </a:p>
          <a:p>
            <a:pPr>
              <a:buNone/>
            </a:pPr>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Misión del Tribunal Revisor	</a:t>
            </a:r>
            <a:endParaRPr lang="en-US" dirty="0"/>
          </a:p>
        </p:txBody>
      </p:sp>
      <p:sp>
        <p:nvSpPr>
          <p:cNvPr id="3" name="2 Marcador de contenido"/>
          <p:cNvSpPr>
            <a:spLocks noGrp="1"/>
          </p:cNvSpPr>
          <p:nvPr>
            <p:ph idx="1"/>
          </p:nvPr>
        </p:nvSpPr>
        <p:spPr/>
        <p:txBody>
          <a:bodyPr>
            <a:normAutofit fontScale="92500"/>
          </a:bodyPr>
          <a:lstStyle/>
          <a:p>
            <a:pPr algn="just"/>
            <a:r>
              <a:rPr lang="es-AR" dirty="0" smtClean="0"/>
              <a:t>Hacer un “juicio del juicio”</a:t>
            </a:r>
          </a:p>
          <a:p>
            <a:pPr algn="just"/>
            <a:r>
              <a:rPr lang="es-ES" dirty="0" smtClean="0"/>
              <a:t>“Doble conforme” no significa “doble instancia"</a:t>
            </a:r>
            <a:endParaRPr lang="es-AR" dirty="0" smtClean="0"/>
          </a:p>
          <a:p>
            <a:pPr algn="just"/>
            <a:r>
              <a:rPr lang="es-AR" dirty="0" smtClean="0"/>
              <a:t>No sustituir el criterio del jurado por el propio</a:t>
            </a:r>
          </a:p>
          <a:p>
            <a:pPr algn="just"/>
            <a:r>
              <a:rPr lang="es-AR" dirty="0" smtClean="0"/>
              <a:t>Analizar si la decisión del caso resulta conclusión plausible de la evidencia producida, conforme el estándar antes enunciado</a:t>
            </a:r>
          </a:p>
          <a:p>
            <a:pPr algn="just"/>
            <a:r>
              <a:rPr lang="es-ES" dirty="0" smtClean="0"/>
              <a:t>No se trata de mayor o menor amplitud recursiva entre un juicio técnico y un juicio por jurados, sino que ambos modelos de enjuiciamiento son distintos, tienen sus propias particularidades, pero ambos gozan de adecuación constitucional y convencional</a:t>
            </a:r>
            <a:endParaRPr lang="es-AR" dirty="0" smtClean="0"/>
          </a:p>
          <a:p>
            <a:pPr algn="just"/>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MAXIMAS DEL SISTEMA DE JURADOS	</a:t>
            </a:r>
            <a:endParaRPr lang="es-ES" dirty="0"/>
          </a:p>
        </p:txBody>
      </p:sp>
      <p:sp>
        <p:nvSpPr>
          <p:cNvPr id="3" name="2 Marcador de contenido"/>
          <p:cNvSpPr>
            <a:spLocks noGrp="1"/>
          </p:cNvSpPr>
          <p:nvPr>
            <p:ph idx="1"/>
          </p:nvPr>
        </p:nvSpPr>
        <p:spPr/>
        <p:txBody>
          <a:bodyPr>
            <a:normAutofit/>
          </a:bodyPr>
          <a:lstStyle/>
          <a:p>
            <a:r>
              <a:rPr lang="es-ES" b="1" dirty="0" smtClean="0"/>
              <a:t>C. 81.504 “RUPPEL” (En línea con </a:t>
            </a:r>
            <a:r>
              <a:rPr lang="es-ES_tradnl" b="1" i="1" dirty="0" smtClean="0"/>
              <a:t>“</a:t>
            </a:r>
            <a:r>
              <a:rPr lang="es-ES_tradnl" b="1" i="1" dirty="0" err="1" smtClean="0"/>
              <a:t>Patton</a:t>
            </a:r>
            <a:r>
              <a:rPr lang="es-ES_tradnl" b="1" i="1" dirty="0" smtClean="0"/>
              <a:t> vs. </a:t>
            </a:r>
            <a:r>
              <a:rPr lang="es-ES_tradnl" b="1" i="1" dirty="0" err="1" smtClean="0"/>
              <a:t>United</a:t>
            </a:r>
            <a:r>
              <a:rPr lang="es-ES_tradnl" b="1" i="1" dirty="0" smtClean="0"/>
              <a:t> </a:t>
            </a:r>
            <a:r>
              <a:rPr lang="es-ES_tradnl" b="1" i="1" dirty="0" err="1" smtClean="0"/>
              <a:t>States</a:t>
            </a:r>
            <a:r>
              <a:rPr lang="es-ES_tradnl" b="1" i="1" dirty="0" smtClean="0"/>
              <a:t>” 1930</a:t>
            </a:r>
            <a:r>
              <a:rPr lang="es-ES" b="1" dirty="0" smtClean="0"/>
              <a:t>) –Sala I TCPBA-</a:t>
            </a:r>
            <a:endParaRPr lang="es-ES" b="1" i="1" dirty="0" smtClean="0"/>
          </a:p>
          <a:p>
            <a:endParaRPr lang="es-MX" dirty="0" smtClean="0"/>
          </a:p>
          <a:p>
            <a:pPr algn="just"/>
            <a:r>
              <a:rPr lang="es-ES" sz="1900" dirty="0" smtClean="0"/>
              <a:t>(i) Jurado popular integrado, en sus titulares, ni más ni menos que por doce personas, seis mujeres y seis hombres; (</a:t>
            </a:r>
            <a:r>
              <a:rPr lang="es-ES" sz="1900" dirty="0" err="1" smtClean="0"/>
              <a:t>ii</a:t>
            </a:r>
            <a:r>
              <a:rPr lang="es-ES" sz="1900" dirty="0" smtClean="0"/>
              <a:t>) un juez técnico a cargo de la dirección del debate con facultades de superintendencia y de instrucción al jurado sobre el marco constitucional, la aplicación de la ley y el derecho probatorio; (</a:t>
            </a:r>
            <a:r>
              <a:rPr lang="es-ES" sz="1900" dirty="0" err="1" smtClean="0"/>
              <a:t>iii</a:t>
            </a:r>
            <a:r>
              <a:rPr lang="es-ES" sz="1900" dirty="0" smtClean="0"/>
              <a:t>) el recurso previsto como facultad exclusiva del imputado, y (</a:t>
            </a:r>
            <a:r>
              <a:rPr lang="es-ES" sz="1900" dirty="0" err="1" smtClean="0"/>
              <a:t>iv</a:t>
            </a:r>
            <a:r>
              <a:rPr lang="es-ES" sz="1900" dirty="0" smtClean="0"/>
              <a:t>) aunque sólo parcialmente reglado entre nosotros, </a:t>
            </a:r>
            <a:r>
              <a:rPr lang="es-ES" sz="1900" u="sng" dirty="0" smtClean="0"/>
              <a:t>la aspiración a la unanimidad en la decisión del veredicto</a:t>
            </a:r>
            <a:r>
              <a:rPr lang="es-ES" sz="1900" dirty="0" smtClean="0"/>
              <a:t>. </a:t>
            </a:r>
            <a:endParaRPr lang="es-ES" sz="1900" i="1" dirty="0" smtClean="0"/>
          </a:p>
          <a:p>
            <a:endParaRPr lang="es-E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SELECCIÓN DE JURADOS</a:t>
            </a:r>
            <a:endParaRPr lang="es-ES" dirty="0"/>
          </a:p>
        </p:txBody>
      </p:sp>
      <p:sp>
        <p:nvSpPr>
          <p:cNvPr id="3" name="2 Marcador de contenido"/>
          <p:cNvSpPr>
            <a:spLocks noGrp="1"/>
          </p:cNvSpPr>
          <p:nvPr>
            <p:ph idx="1"/>
          </p:nvPr>
        </p:nvSpPr>
        <p:spPr/>
        <p:txBody>
          <a:bodyPr>
            <a:normAutofit fontScale="77500" lnSpcReduction="20000"/>
          </a:bodyPr>
          <a:lstStyle/>
          <a:p>
            <a:r>
              <a:rPr lang="es-ES" sz="3100" b="1" dirty="0" smtClean="0"/>
              <a:t>C. 75.937 ”</a:t>
            </a:r>
            <a:r>
              <a:rPr lang="es-ES" sz="3100" b="1" dirty="0" err="1" smtClean="0"/>
              <a:t>Aref</a:t>
            </a:r>
            <a:r>
              <a:rPr lang="es-ES" sz="3100" b="1" dirty="0" smtClean="0"/>
              <a:t>” –Sala I-</a:t>
            </a:r>
          </a:p>
          <a:p>
            <a:pPr algn="just"/>
            <a:r>
              <a:rPr lang="es-ES" dirty="0" smtClean="0"/>
              <a:t>La audiencia de </a:t>
            </a:r>
            <a:r>
              <a:rPr lang="es-ES" i="1" dirty="0" err="1" smtClean="0"/>
              <a:t>voir</a:t>
            </a:r>
            <a:r>
              <a:rPr lang="es-ES" i="1" dirty="0" smtClean="0"/>
              <a:t> </a:t>
            </a:r>
            <a:r>
              <a:rPr lang="es-ES" i="1" dirty="0" err="1" smtClean="0"/>
              <a:t>dire</a:t>
            </a:r>
            <a:r>
              <a:rPr lang="es-ES" dirty="0" smtClean="0"/>
              <a:t> para seleccionar de manera imparcial al panel definitivo de doce jurados es la concreción efectiva de la garantía constitucional de imparcialidad del juzgador de los hechos</a:t>
            </a:r>
          </a:p>
          <a:p>
            <a:pPr algn="just"/>
            <a:r>
              <a:rPr lang="es-ES" dirty="0" smtClean="0"/>
              <a:t>Posibilidad de recusar sin causa a un gran número de potenciales jurados en el marco de una audiencia oral, pública y auténticamente </a:t>
            </a:r>
            <a:r>
              <a:rPr lang="es-ES" dirty="0" err="1" smtClean="0"/>
              <a:t>adversarial</a:t>
            </a:r>
            <a:endParaRPr lang="es-ES" dirty="0" smtClean="0"/>
          </a:p>
          <a:p>
            <a:pPr algn="just"/>
            <a:r>
              <a:rPr lang="es-ES" dirty="0" smtClean="0"/>
              <a:t>No resulta posible considerar situaciones hipotéticas de recusación sin causa, temporalmente fuera del proceso de selección y en una suerte de juicio contra-fáctico, salvo que la omisión o distorsión de la información aportada para hacer valer esta petición sea de tal connotación o gravedad que pueda ser equiparada a una recusación con causa por el compromiso que ello importa en punto a la imparcialidad esperada de un jurado.</a:t>
            </a:r>
          </a:p>
          <a:p>
            <a:endParaRPr lang="es-ES" b="1" dirty="0" smtClean="0"/>
          </a:p>
          <a:p>
            <a:endParaRPr lang="es-E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4893</TotalTime>
  <Words>2532</Words>
  <Application>Microsoft Office PowerPoint</Application>
  <PresentationFormat>Presentación en pantalla (4:3)</PresentationFormat>
  <Paragraphs>121</Paragraphs>
  <Slides>23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23</vt:i4>
      </vt:variant>
    </vt:vector>
  </HeadingPairs>
  <TitlesOfParts>
    <vt:vector size="27" baseType="lpstr">
      <vt:lpstr>Trebuchet MS</vt:lpstr>
      <vt:lpstr>Wingdings</vt:lpstr>
      <vt:lpstr>Wingdings 2</vt:lpstr>
      <vt:lpstr>Opulento</vt:lpstr>
      <vt:lpstr>“JURISPRUDENCIA DE TRIBUNALES SUPERIORES EN Juicio por Jurados” </vt:lpstr>
      <vt:lpstr>MAXIMA DEL SISTEMA </vt:lpstr>
      <vt:lpstr>REVISION DEL VEREDICTO</vt:lpstr>
      <vt:lpstr>Revisión de la sentencia de juicio por jurados</vt:lpstr>
      <vt:lpstr>Criterio de validACION de veredicto </vt:lpstr>
      <vt:lpstr>Criterios de validación de veredicto</vt:lpstr>
      <vt:lpstr>Misión del Tribunal Revisor </vt:lpstr>
      <vt:lpstr>MAXIMAS DEL SISTEMA DE JURADOS </vt:lpstr>
      <vt:lpstr>SELECCIÓN DE JURADOS</vt:lpstr>
      <vt:lpstr>RENUNCIA AL JUZGAMIENTO POR JURADOS</vt:lpstr>
      <vt:lpstr>Inconstitucionalidad  art. 22 bis cpp </vt:lpstr>
      <vt:lpstr>IRRECURRIBILIDAD DEL VEREDICTO ABSOLUTORIO </vt:lpstr>
      <vt:lpstr>IRRECURRIBILIDAD DEL VEREDICTO ASOLUTORIO</vt:lpstr>
      <vt:lpstr>DELITOS MENORES INCLUIDOS EN INSTRUCCIONES</vt:lpstr>
      <vt:lpstr>DELITOS MENORES INCLUIDOS EN INSTRUCCIONES</vt:lpstr>
      <vt:lpstr>HECHOS Y DERECHO EN EL VEREDICTO</vt:lpstr>
      <vt:lpstr>CESURA DE JUICIO Y JURADO </vt:lpstr>
      <vt:lpstr>REGLA DE SECRETO DEL JURADO </vt:lpstr>
      <vt:lpstr>Suprema corte de justicia</vt:lpstr>
      <vt:lpstr>461/2016/RH1 - “Canales, Mariano Eduardo y otro”- CSJN – 02/05/2019</vt:lpstr>
      <vt:lpstr>461/2016/RH1 - “Canales, Mariano Eduardo y otro”- CSJN – 02/05/2019</vt:lpstr>
      <vt:lpstr>JUICIO POR JURADOS</vt:lpstr>
      <vt:lpstr>DEBATE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“Juicio por Jurados”</dc:title>
  <dc:creator>Usuario</dc:creator>
  <cp:lastModifiedBy>Mario Eduardo Kohan</cp:lastModifiedBy>
  <cp:revision>162</cp:revision>
  <dcterms:created xsi:type="dcterms:W3CDTF">2018-04-06T04:13:41Z</dcterms:created>
  <dcterms:modified xsi:type="dcterms:W3CDTF">2022-05-26T16:29:47Z</dcterms:modified>
</cp:coreProperties>
</file>